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9" r:id="rId11"/>
    <p:sldId id="2685" r:id="rId12"/>
    <p:sldId id="2663" r:id="rId13"/>
    <p:sldId id="1797" r:id="rId14"/>
    <p:sldId id="1813" r:id="rId15"/>
    <p:sldId id="1799" r:id="rId16"/>
    <p:sldId id="1822" r:id="rId17"/>
    <p:sldId id="2664" r:id="rId18"/>
    <p:sldId id="2665" r:id="rId19"/>
    <p:sldId id="2690" r:id="rId20"/>
    <p:sldId id="1825" r:id="rId21"/>
    <p:sldId id="1824" r:id="rId22"/>
    <p:sldId id="2686" r:id="rId23"/>
    <p:sldId id="1826" r:id="rId24"/>
    <p:sldId id="1818" r:id="rId25"/>
    <p:sldId id="2679" r:id="rId26"/>
    <p:sldId id="2669" r:id="rId27"/>
    <p:sldId id="2670" r:id="rId28"/>
    <p:sldId id="2671" r:id="rId29"/>
    <p:sldId id="2687" r:id="rId30"/>
    <p:sldId id="2673" r:id="rId31"/>
    <p:sldId id="2674" r:id="rId32"/>
    <p:sldId id="2680" r:id="rId33"/>
    <p:sldId id="2675" r:id="rId34"/>
    <p:sldId id="2688" r:id="rId35"/>
    <p:sldId id="2681" r:id="rId36"/>
    <p:sldId id="2682" r:id="rId37"/>
    <p:sldId id="2683" r:id="rId38"/>
    <p:sldId id="2684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1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674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NUL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0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em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4.emf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11" Type="http://schemas.openxmlformats.org/officeDocument/2006/relationships/image" Target="../media/image36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MatMul</a:t>
            </a:r>
            <a:r>
              <a:rPr lang="zh-CN" altLang="en-US" dirty="0"/>
              <a:t> 矩阵乘算子并行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5051" r="-505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/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blipFill>
                <a:blip r:embed="rId3"/>
                <a:stretch>
                  <a:fillRect r="-437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C0AFBBB-B715-4F4B-9F49-B733D159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78" y="4123583"/>
            <a:ext cx="10704603" cy="17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把参数 </a:t>
            </a:r>
            <a:r>
              <a:rPr lang="en-US" altLang="zh-CN" sz="1800" dirty="0"/>
              <a:t>A </a:t>
            </a:r>
            <a:r>
              <a:rPr lang="zh-CN" altLang="en-US" sz="1800" dirty="0"/>
              <a:t>按照列 </a:t>
            </a:r>
            <a:r>
              <a:rPr lang="en-US" altLang="zh-CN" sz="1800" dirty="0"/>
              <a:t>Col</a:t>
            </a:r>
            <a:r>
              <a:rPr lang="zh-CN" altLang="en-US" sz="1800" dirty="0"/>
              <a:t> 切分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zh-CN" altLang="en-US" sz="1800" dirty="0"/>
              <a:t>把结果按照列拼接起来，与不使用并行数学计算等价结果；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把激活 </a:t>
            </a:r>
            <a:r>
              <a:rPr lang="en-US" altLang="zh-CN" sz="1800" dirty="0"/>
              <a:t>X </a:t>
            </a:r>
            <a:r>
              <a:rPr lang="zh-CN" altLang="en-US" sz="1800" dirty="0"/>
              <a:t>按照列 </a:t>
            </a:r>
            <a:r>
              <a:rPr lang="en-US" altLang="zh-CN" sz="1800" dirty="0"/>
              <a:t>Col</a:t>
            </a:r>
            <a:r>
              <a:rPr lang="zh-CN" altLang="en-US" sz="1800" dirty="0"/>
              <a:t> 切分，参数 </a:t>
            </a:r>
            <a:r>
              <a:rPr lang="en-US" altLang="zh-CN" sz="1800" dirty="0"/>
              <a:t>A</a:t>
            </a:r>
            <a:r>
              <a:rPr lang="zh-CN" altLang="en-US" sz="1800" dirty="0"/>
              <a:t> 按照行 </a:t>
            </a:r>
            <a:r>
              <a:rPr lang="en-US" altLang="zh-CN" sz="1800" dirty="0"/>
              <a:t>Row</a:t>
            </a:r>
            <a:r>
              <a:rPr lang="zh-CN" altLang="en-US" sz="1800" dirty="0"/>
              <a:t> 切分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对</a:t>
            </a:r>
            <a:r>
              <a:rPr lang="zh-CN" altLang="en-US" sz="1800" dirty="0"/>
              <a:t>输出执行加法，得到结果；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每次 </a:t>
            </a:r>
            <a:r>
              <a:rPr lang="en-US" altLang="zh-CN" sz="1800" dirty="0"/>
              <a:t>Split</a:t>
            </a:r>
            <a:r>
              <a:rPr lang="zh-CN" altLang="en-US" sz="1800" dirty="0"/>
              <a:t> 引起两次额外通信（前向传播和后向传播各一次）</a:t>
            </a:r>
            <a:endParaRPr lang="en-US" altLang="zh-CN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DAEBE7-7F4F-0545-AEB3-6160B7BC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5" y="1942870"/>
            <a:ext cx="10187729" cy="1316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47D151-4972-FF48-9AB6-05D13DDF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25" y="3987206"/>
            <a:ext cx="10187729" cy="14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700856" cy="4994910"/>
          </a:xfrm>
        </p:spPr>
        <p:txBody>
          <a:bodyPr/>
          <a:lstStyle/>
          <a:p>
            <a:r>
              <a:rPr lang="zh-CN" altLang="en-US" sz="1600" dirty="0"/>
              <a:t>如果多次连续矩阵乘，利用数学上的传递性和结合律。可以把数据通信延后到后续计算步骤，即把参数进行列切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Gather </a:t>
            </a:r>
            <a:r>
              <a:rPr lang="zh-CN" altLang="en-US" sz="1600" dirty="0"/>
              <a:t>和 </a:t>
            </a:r>
            <a:r>
              <a:rPr lang="en-US" altLang="zh-CN" sz="1600" dirty="0"/>
              <a:t>Split </a:t>
            </a:r>
            <a:r>
              <a:rPr lang="zh-CN" altLang="en-US" sz="1600" dirty="0"/>
              <a:t>省略掉，从而降低通信量。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D52A9-47F8-BB4B-97F2-D404EE0B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14" y="2818130"/>
            <a:ext cx="10223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/>
              <a:t>Megatron-LM</a:t>
            </a:r>
            <a:r>
              <a:rPr lang="zh-CN" altLang="en-US" sz="6600" dirty="0"/>
              <a:t> </a:t>
            </a:r>
            <a:r>
              <a:rPr lang="en-US" altLang="zh-CN" sz="6600" dirty="0"/>
              <a:t>02</a:t>
            </a:r>
          </a:p>
          <a:p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/>
              <a:t>MLP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750009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4485" y="1911001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071092D8-0C6F-F74E-9C29-084DC25A7897}"/>
              </a:ext>
            </a:extLst>
          </p:cNvPr>
          <p:cNvSpPr/>
          <p:nvPr/>
        </p:nvSpPr>
        <p:spPr>
          <a:xfrm>
            <a:off x="841797" y="2483604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/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/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en-US" altLang="zh-CN" sz="28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blipFill>
                <a:blip r:embed="rId5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3C6367E-89DC-6742-97C4-F22E3390E94B}"/>
              </a:ext>
            </a:extLst>
          </p:cNvPr>
          <p:cNvSpPr/>
          <p:nvPr/>
        </p:nvSpPr>
        <p:spPr bwMode="auto">
          <a:xfrm>
            <a:off x="7754565" y="2407355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145C1B-2B48-E54C-BFB5-3AF84E198FC6}"/>
              </a:ext>
            </a:extLst>
          </p:cNvPr>
          <p:cNvSpPr txBox="1"/>
          <p:nvPr/>
        </p:nvSpPr>
        <p:spPr>
          <a:xfrm>
            <a:off x="7322517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358348-0F25-954F-BF10-6A05E694DC41}"/>
              </a:ext>
            </a:extLst>
          </p:cNvPr>
          <p:cNvSpPr/>
          <p:nvPr/>
        </p:nvSpPr>
        <p:spPr bwMode="auto">
          <a:xfrm>
            <a:off x="10506106" y="241505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AB1F98-939E-2C46-A4B5-1B5DB7F68557}"/>
              </a:ext>
            </a:extLst>
          </p:cNvPr>
          <p:cNvSpPr txBox="1"/>
          <p:nvPr/>
        </p:nvSpPr>
        <p:spPr>
          <a:xfrm>
            <a:off x="10110062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Gather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3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Transformer:</a:t>
            </a:r>
            <a:r>
              <a:rPr lang="zh-CN" altLang="en-US" dirty="0"/>
              <a:t> </a:t>
            </a:r>
            <a:r>
              <a:rPr lang="en-US" altLang="zh-CN" dirty="0"/>
              <a:t>MLP</a:t>
            </a:r>
            <a:r>
              <a:rPr lang="zh-CN" altLang="en-US" dirty="0"/>
              <a:t> 行切分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594" y="1844824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/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blipFill>
                <a:blip r:embed="rId4"/>
                <a:stretch>
                  <a:fillRect l="-361" t="-1563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/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blipFill>
                <a:blip r:embed="rId5"/>
                <a:stretch>
                  <a:fillRect l="-1672" t="-8571" r="-2676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E45EAF2-68D1-0347-9222-3110E1C4F442}"/>
              </a:ext>
            </a:extLst>
          </p:cNvPr>
          <p:cNvSpPr/>
          <p:nvPr/>
        </p:nvSpPr>
        <p:spPr>
          <a:xfrm>
            <a:off x="857978" y="2487041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041475-D9CA-6C4E-AAAA-D56C42FC618D}"/>
              </a:ext>
            </a:extLst>
          </p:cNvPr>
          <p:cNvSpPr/>
          <p:nvPr/>
        </p:nvSpPr>
        <p:spPr bwMode="auto">
          <a:xfrm>
            <a:off x="7635674" y="2348880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FA18FF-8FDD-774D-B87D-64277765A7B3}"/>
              </a:ext>
            </a:extLst>
          </p:cNvPr>
          <p:cNvSpPr/>
          <p:nvPr/>
        </p:nvSpPr>
        <p:spPr bwMode="auto">
          <a:xfrm>
            <a:off x="9219850" y="237523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F1B658-6C31-D044-8410-B325E4B7357B}"/>
              </a:ext>
            </a:extLst>
          </p:cNvPr>
          <p:cNvSpPr txBox="1"/>
          <p:nvPr/>
        </p:nvSpPr>
        <p:spPr>
          <a:xfrm>
            <a:off x="9165347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2D839C-3C2A-9D4B-9BDD-1BC79581CBB0}"/>
              </a:ext>
            </a:extLst>
          </p:cNvPr>
          <p:cNvSpPr txBox="1"/>
          <p:nvPr/>
        </p:nvSpPr>
        <p:spPr>
          <a:xfrm>
            <a:off x="7203626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Split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95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42F160-155B-F547-93C0-AAE6E2A4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41" y="1410441"/>
            <a:ext cx="8165480" cy="4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Transformer:</a:t>
            </a:r>
            <a:r>
              <a:rPr lang="zh-CN" altLang="en-US" b="0" dirty="0"/>
              <a:t> </a:t>
            </a:r>
            <a:r>
              <a:rPr lang="en-US" altLang="zh-CN" b="0" dirty="0"/>
              <a:t>MLP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blipFill>
                <a:blip r:embed="rId2"/>
                <a:stretch>
                  <a:fillRect l="-302" t="-8571" r="-151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E795796-92D7-7C4A-8B0C-64CDAC85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57" y="2132856"/>
            <a:ext cx="6896100" cy="36449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29BE49-8351-4040-AAB8-4DC355A4AC2E}"/>
              </a:ext>
            </a:extLst>
          </p:cNvPr>
          <p:cNvSpPr/>
          <p:nvPr/>
        </p:nvSpPr>
        <p:spPr bwMode="auto">
          <a:xfrm>
            <a:off x="3018706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526081-0158-E844-9B38-267F0A4AD99C}"/>
              </a:ext>
            </a:extLst>
          </p:cNvPr>
          <p:cNvSpPr/>
          <p:nvPr/>
        </p:nvSpPr>
        <p:spPr bwMode="auto">
          <a:xfrm>
            <a:off x="7394525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D39BDE-159C-C94B-8B6C-B6FA1A074629}"/>
              </a:ext>
            </a:extLst>
          </p:cNvPr>
          <p:cNvSpPr txBox="1"/>
          <p:nvPr/>
        </p:nvSpPr>
        <p:spPr>
          <a:xfrm>
            <a:off x="2714005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5BC5D7-2B74-DD43-908D-01CD2505A999}"/>
              </a:ext>
            </a:extLst>
          </p:cNvPr>
          <p:cNvSpPr txBox="1"/>
          <p:nvPr/>
        </p:nvSpPr>
        <p:spPr>
          <a:xfrm>
            <a:off x="7322517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6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Transformer:</a:t>
            </a:r>
            <a:r>
              <a:rPr lang="zh-CN" altLang="en-US" b="0" dirty="0"/>
              <a:t> </a:t>
            </a:r>
            <a:r>
              <a:rPr lang="en-US" altLang="zh-CN" b="0" dirty="0"/>
              <a:t>Self-Attention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03DD27-0B3D-2242-88D6-02640745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09" y="2060848"/>
            <a:ext cx="7037144" cy="4197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/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Self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blipFill>
                <a:blip r:embed="rId3"/>
                <a:stretch>
                  <a:fillRect l="-937" t="-8571" r="-187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1A2DB8E-9DCB-D144-85A9-B7E8642EF460}"/>
              </a:ext>
            </a:extLst>
          </p:cNvPr>
          <p:cNvSpPr/>
          <p:nvPr/>
        </p:nvSpPr>
        <p:spPr bwMode="auto">
          <a:xfrm>
            <a:off x="3218061" y="2460565"/>
            <a:ext cx="432048" cy="2584941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053367119">
                  <a:custGeom>
                    <a:avLst/>
                    <a:gdLst>
                      <a:gd name="connsiteX0" fmla="*/ 0 w 432048"/>
                      <a:gd name="connsiteY0" fmla="*/ 0 h 2584941"/>
                      <a:gd name="connsiteX1" fmla="*/ 432048 w 432048"/>
                      <a:gd name="connsiteY1" fmla="*/ 0 h 2584941"/>
                      <a:gd name="connsiteX2" fmla="*/ 432048 w 432048"/>
                      <a:gd name="connsiteY2" fmla="*/ 697934 h 2584941"/>
                      <a:gd name="connsiteX3" fmla="*/ 432048 w 432048"/>
                      <a:gd name="connsiteY3" fmla="*/ 1344169 h 2584941"/>
                      <a:gd name="connsiteX4" fmla="*/ 432048 w 432048"/>
                      <a:gd name="connsiteY4" fmla="*/ 2584941 h 2584941"/>
                      <a:gd name="connsiteX5" fmla="*/ 0 w 432048"/>
                      <a:gd name="connsiteY5" fmla="*/ 2584941 h 2584941"/>
                      <a:gd name="connsiteX6" fmla="*/ 0 w 432048"/>
                      <a:gd name="connsiteY6" fmla="*/ 1964555 h 2584941"/>
                      <a:gd name="connsiteX7" fmla="*/ 0 w 432048"/>
                      <a:gd name="connsiteY7" fmla="*/ 1395868 h 2584941"/>
                      <a:gd name="connsiteX8" fmla="*/ 0 w 432048"/>
                      <a:gd name="connsiteY8" fmla="*/ 827181 h 2584941"/>
                      <a:gd name="connsiteX9" fmla="*/ 0 w 432048"/>
                      <a:gd name="connsiteY9" fmla="*/ 0 h 258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32048" h="2584941" fill="none" extrusionOk="0">
                        <a:moveTo>
                          <a:pt x="0" y="0"/>
                        </a:moveTo>
                        <a:cubicBezTo>
                          <a:pt x="154304" y="16902"/>
                          <a:pt x="223118" y="14472"/>
                          <a:pt x="432048" y="0"/>
                        </a:cubicBezTo>
                        <a:cubicBezTo>
                          <a:pt x="441765" y="262492"/>
                          <a:pt x="415093" y="379918"/>
                          <a:pt x="432048" y="697934"/>
                        </a:cubicBezTo>
                        <a:cubicBezTo>
                          <a:pt x="449003" y="1015950"/>
                          <a:pt x="443936" y="1078543"/>
                          <a:pt x="432048" y="1344169"/>
                        </a:cubicBezTo>
                        <a:cubicBezTo>
                          <a:pt x="420160" y="1609795"/>
                          <a:pt x="383878" y="2121923"/>
                          <a:pt x="432048" y="2584941"/>
                        </a:cubicBezTo>
                        <a:cubicBezTo>
                          <a:pt x="279097" y="2572124"/>
                          <a:pt x="197503" y="2587071"/>
                          <a:pt x="0" y="2584941"/>
                        </a:cubicBezTo>
                        <a:cubicBezTo>
                          <a:pt x="29198" y="2365621"/>
                          <a:pt x="-30123" y="2154869"/>
                          <a:pt x="0" y="1964555"/>
                        </a:cubicBezTo>
                        <a:cubicBezTo>
                          <a:pt x="30123" y="1774241"/>
                          <a:pt x="-22337" y="1597292"/>
                          <a:pt x="0" y="1395868"/>
                        </a:cubicBezTo>
                        <a:cubicBezTo>
                          <a:pt x="22337" y="1194444"/>
                          <a:pt x="19800" y="1089317"/>
                          <a:pt x="0" y="827181"/>
                        </a:cubicBezTo>
                        <a:cubicBezTo>
                          <a:pt x="-19800" y="565045"/>
                          <a:pt x="2507" y="376390"/>
                          <a:pt x="0" y="0"/>
                        </a:cubicBezTo>
                        <a:close/>
                      </a:path>
                      <a:path w="432048" h="2584941" stroke="0" extrusionOk="0">
                        <a:moveTo>
                          <a:pt x="0" y="0"/>
                        </a:moveTo>
                        <a:cubicBezTo>
                          <a:pt x="135076" y="754"/>
                          <a:pt x="309050" y="-2299"/>
                          <a:pt x="432048" y="0"/>
                        </a:cubicBezTo>
                        <a:cubicBezTo>
                          <a:pt x="415351" y="155958"/>
                          <a:pt x="415019" y="456391"/>
                          <a:pt x="432048" y="620386"/>
                        </a:cubicBezTo>
                        <a:cubicBezTo>
                          <a:pt x="449077" y="784381"/>
                          <a:pt x="422468" y="946700"/>
                          <a:pt x="432048" y="1266621"/>
                        </a:cubicBezTo>
                        <a:cubicBezTo>
                          <a:pt x="441628" y="1586543"/>
                          <a:pt x="407244" y="1607550"/>
                          <a:pt x="432048" y="1861158"/>
                        </a:cubicBezTo>
                        <a:cubicBezTo>
                          <a:pt x="456852" y="2114766"/>
                          <a:pt x="450224" y="2252305"/>
                          <a:pt x="432048" y="2584941"/>
                        </a:cubicBezTo>
                        <a:cubicBezTo>
                          <a:pt x="217008" y="2579969"/>
                          <a:pt x="214110" y="2592632"/>
                          <a:pt x="0" y="2584941"/>
                        </a:cubicBezTo>
                        <a:cubicBezTo>
                          <a:pt x="6703" y="2297103"/>
                          <a:pt x="-9291" y="2148719"/>
                          <a:pt x="0" y="1887007"/>
                        </a:cubicBezTo>
                        <a:cubicBezTo>
                          <a:pt x="9291" y="1625295"/>
                          <a:pt x="4885" y="1451135"/>
                          <a:pt x="0" y="1214922"/>
                        </a:cubicBezTo>
                        <a:cubicBezTo>
                          <a:pt x="-4885" y="978710"/>
                          <a:pt x="-17414" y="711195"/>
                          <a:pt x="0" y="568687"/>
                        </a:cubicBezTo>
                        <a:cubicBezTo>
                          <a:pt x="17414" y="426179"/>
                          <a:pt x="-754" y="1774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D8C54F-90BF-9742-9271-1FDC54DBDFBA}"/>
              </a:ext>
            </a:extLst>
          </p:cNvPr>
          <p:cNvSpPr/>
          <p:nvPr/>
        </p:nvSpPr>
        <p:spPr bwMode="auto">
          <a:xfrm>
            <a:off x="7970589" y="2780928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907210-8C72-4448-AF63-517F6EC8AC2C}"/>
              </a:ext>
            </a:extLst>
          </p:cNvPr>
          <p:cNvSpPr txBox="1"/>
          <p:nvPr/>
        </p:nvSpPr>
        <p:spPr>
          <a:xfrm>
            <a:off x="3006411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EB8D4-1B14-EC47-A057-2C032CB533BC}"/>
              </a:ext>
            </a:extLst>
          </p:cNvPr>
          <p:cNvSpPr txBox="1"/>
          <p:nvPr/>
        </p:nvSpPr>
        <p:spPr>
          <a:xfrm>
            <a:off x="7614923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/>
              <a:t>Megatron-LM</a:t>
            </a:r>
            <a:r>
              <a:rPr lang="zh-CN" altLang="en-US" sz="6600" dirty="0"/>
              <a:t> </a:t>
            </a:r>
            <a:r>
              <a:rPr lang="en-US" altLang="zh-CN" sz="6600" dirty="0"/>
              <a:t>03</a:t>
            </a:r>
          </a:p>
          <a:p>
            <a:r>
              <a:rPr lang="en-US" altLang="zh-CN" dirty="0"/>
              <a:t>ColParallelLinear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2986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AF0B53-74B1-FB45-97A0-A19166E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列切分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07B2B7-D405-2640-A15A-37529C105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是对权重进行列切分：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FC1F5-A3C4-894D-8E17-7CED7674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1" y="4163367"/>
            <a:ext cx="10474299" cy="179626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BD64B0-D526-5649-BF94-574508E73B00}"/>
              </a:ext>
            </a:extLst>
          </p:cNvPr>
          <p:cNvSpPr/>
          <p:nvPr/>
        </p:nvSpPr>
        <p:spPr>
          <a:xfrm>
            <a:off x="6209665" y="3656974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7C35F1-6996-0F43-B920-7CEE2C81AE08}"/>
              </a:ext>
            </a:extLst>
          </p:cNvPr>
          <p:cNvSpPr/>
          <p:nvPr/>
        </p:nvSpPr>
        <p:spPr>
          <a:xfrm>
            <a:off x="7266416" y="3656974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2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236F51-EBE5-DE46-8470-BABDF6AFD941}"/>
                  </a:ext>
                </a:extLst>
              </p:cNvPr>
              <p:cNvSpPr/>
              <p:nvPr/>
            </p:nvSpPr>
            <p:spPr>
              <a:xfrm>
                <a:off x="4279260" y="2183276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B236F51-EBE5-DE46-8470-BABDF6AFD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260" y="2183276"/>
                <a:ext cx="3990771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4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DF76-F78D-D242-91B0-3DEA6C8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/>
              <p:nvPr/>
            </p:nvSpPr>
            <p:spPr>
              <a:xfrm>
                <a:off x="5557269" y="1690290"/>
                <a:ext cx="14679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1690290"/>
                <a:ext cx="1467966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/>
              <p:nvPr/>
            </p:nvSpPr>
            <p:spPr>
              <a:xfrm>
                <a:off x="5557269" y="2498153"/>
                <a:ext cx="17792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498153"/>
                <a:ext cx="1779205" cy="400110"/>
              </a:xfrm>
              <a:prstGeom prst="rect">
                <a:avLst/>
              </a:prstGeom>
              <a:blipFill>
                <a:blip r:embed="rId3"/>
                <a:stretch>
                  <a:fillRect l="-1418" t="-115625" b="-1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/>
              <p:nvPr/>
            </p:nvSpPr>
            <p:spPr>
              <a:xfrm>
                <a:off x="5015193" y="3583772"/>
                <a:ext cx="15723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193" y="3583772"/>
                <a:ext cx="1572354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/>
              <p:nvPr/>
            </p:nvSpPr>
            <p:spPr>
              <a:xfrm>
                <a:off x="5532838" y="4591690"/>
                <a:ext cx="14781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8" y="4591690"/>
                <a:ext cx="1478161" cy="400110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/>
              <p:nvPr/>
            </p:nvSpPr>
            <p:spPr>
              <a:xfrm>
                <a:off x="5428164" y="4991800"/>
                <a:ext cx="210172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64" y="4991800"/>
                <a:ext cx="2101729" cy="727763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/>
              <p:nvPr/>
            </p:nvSpPr>
            <p:spPr>
              <a:xfrm>
                <a:off x="5499914" y="5782264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14" y="5782264"/>
                <a:ext cx="1771832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/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  <a:blipFill>
                <a:blip r:embed="rId8"/>
                <a:stretch>
                  <a:fillRect l="-217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9559E-F3AD-0C40-BB0B-983EF060D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69" y="1346586"/>
            <a:ext cx="1612900" cy="4953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E9E858F-E941-1942-A4D1-3F7CA75EABF5}"/>
              </a:ext>
            </a:extLst>
          </p:cNvPr>
          <p:cNvSpPr/>
          <p:nvPr/>
        </p:nvSpPr>
        <p:spPr>
          <a:xfrm>
            <a:off x="4121860" y="16902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3FDF4-CAED-9E43-9785-152DDB5669A9}"/>
              </a:ext>
            </a:extLst>
          </p:cNvPr>
          <p:cNvSpPr/>
          <p:nvPr/>
        </p:nvSpPr>
        <p:spPr>
          <a:xfrm>
            <a:off x="4121860" y="2498153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/>
              <p:nvPr/>
            </p:nvSpPr>
            <p:spPr>
              <a:xfrm>
                <a:off x="5557269" y="2094221"/>
                <a:ext cx="17301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094221"/>
                <a:ext cx="1730153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9B5ED15-3D61-0940-9E71-F9A25D385752}"/>
              </a:ext>
            </a:extLst>
          </p:cNvPr>
          <p:cNvSpPr/>
          <p:nvPr/>
        </p:nvSpPr>
        <p:spPr>
          <a:xfrm>
            <a:off x="4038214" y="45916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8BB92-DF71-F546-8FFF-2C2464C246CB}"/>
              </a:ext>
            </a:extLst>
          </p:cNvPr>
          <p:cNvSpPr/>
          <p:nvPr/>
        </p:nvSpPr>
        <p:spPr>
          <a:xfrm>
            <a:off x="4038214" y="516658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/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9524" r="-7143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>
            <a:extLst>
              <a:ext uri="{FF2B5EF4-FFF2-40B4-BE49-F238E27FC236}">
                <a16:creationId xmlns:a16="http://schemas.microsoft.com/office/drawing/2014/main" id="{50DF3BBD-26C7-F447-86C0-2F50F748CA86}"/>
              </a:ext>
            </a:extLst>
          </p:cNvPr>
          <p:cNvSpPr/>
          <p:nvPr/>
        </p:nvSpPr>
        <p:spPr>
          <a:xfrm>
            <a:off x="2954215" y="3667648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E4ABE7F-D554-224C-9D42-682B8041AE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3074" y="1454854"/>
            <a:ext cx="2838915" cy="4953000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id="{FC29698D-337F-A44B-AFB3-523597639BD2}"/>
              </a:ext>
            </a:extLst>
          </p:cNvPr>
          <p:cNvSpPr/>
          <p:nvPr/>
        </p:nvSpPr>
        <p:spPr>
          <a:xfrm>
            <a:off x="7287906" y="3710470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08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15E5-1CB2-7D42-A49F-475C61E2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前向传播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得到一份完整输入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identity</a:t>
                </a:r>
                <a:r>
                  <a:rPr lang="zh-CN" altLang="en-US" sz="1600" dirty="0"/>
                  <a:t> 即前行过程中将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分发到每个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 按列被切分过，每个 </a:t>
                </a:r>
                <a:r>
                  <a:rPr lang="en-US" altLang="zh-CN" sz="1600" dirty="0"/>
                  <a:t>PU</a:t>
                </a:r>
                <a:r>
                  <a:rPr lang="zh-CN" altLang="en-US" sz="1600" dirty="0"/>
                  <a:t> 只有对应的一份；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通过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 来进行聚合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/>
                  <a:t> ，即使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600" dirty="0"/>
                  <a:t>。 </a:t>
                </a:r>
              </a:p>
            </p:txBody>
          </p:sp>
        </mc:Choice>
        <mc:Fallback xmlns="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blipFill>
                <a:blip r:embed="rId2"/>
                <a:stretch>
                  <a:fillRect l="-319" r="-1917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/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/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  <a:blipFill>
                <a:blip r:embed="rId4"/>
                <a:stretch>
                  <a:fillRect l="-1600" t="-117241" b="-16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/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/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/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/>
              <p:nvPr/>
            </p:nvSpPr>
            <p:spPr>
              <a:xfrm>
                <a:off x="6817050" y="5871170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0" y="5871170"/>
                <a:ext cx="161454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/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0EBE912-F215-AC45-832F-432673467A46}"/>
              </a:ext>
            </a:extLst>
          </p:cNvPr>
          <p:cNvSpPr/>
          <p:nvPr/>
        </p:nvSpPr>
        <p:spPr>
          <a:xfrm>
            <a:off x="5566361" y="1779196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0F54AC-33F2-DF43-B3C9-29CECCBAD43F}"/>
              </a:ext>
            </a:extLst>
          </p:cNvPr>
          <p:cNvSpPr/>
          <p:nvPr/>
        </p:nvSpPr>
        <p:spPr>
          <a:xfrm>
            <a:off x="5566361" y="2587059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/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CFBC9B7-F4B5-B84D-ACD9-6E968015C54A}"/>
              </a:ext>
            </a:extLst>
          </p:cNvPr>
          <p:cNvSpPr/>
          <p:nvPr/>
        </p:nvSpPr>
        <p:spPr>
          <a:xfrm>
            <a:off x="5566361" y="4720789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19E26-C052-C24B-8DBA-F5AEFCFF2BCE}"/>
              </a:ext>
            </a:extLst>
          </p:cNvPr>
          <p:cNvSpPr/>
          <p:nvPr/>
        </p:nvSpPr>
        <p:spPr>
          <a:xfrm>
            <a:off x="5566361" y="5295683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/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7143" r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3B238A9A-BE8A-3F4D-8FE5-6D71E170EC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0BD7E28-5528-2649-B1D8-AD4DA8944236}"/>
              </a:ext>
            </a:extLst>
          </p:cNvPr>
          <p:cNvSpPr/>
          <p:nvPr/>
        </p:nvSpPr>
        <p:spPr>
          <a:xfrm>
            <a:off x="5592664" y="1678075"/>
            <a:ext cx="3109209" cy="874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BB9768-2998-0D45-B391-EC5893845837}"/>
              </a:ext>
            </a:extLst>
          </p:cNvPr>
          <p:cNvSpPr/>
          <p:nvPr/>
        </p:nvSpPr>
        <p:spPr>
          <a:xfrm>
            <a:off x="5564074" y="4703152"/>
            <a:ext cx="3109210" cy="346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/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2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15E5-1CB2-7D42-A49F-475C61E2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ColumnParallelLinear</a:t>
            </a:r>
            <a:r>
              <a:rPr lang="zh-CN" altLang="en-US" dirty="0"/>
              <a:t> 反向传播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对上层输入梯度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600" dirty="0"/>
                  <a:t> 进行切分，保证每个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有一份梯度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都进行关于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的梯度计算，每个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得到一份对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 </a:t>
                </a:r>
                <a:r>
                  <a:rPr lang="en-US" altLang="zh-CN" sz="1600" dirty="0"/>
                  <a:t>All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Reduce</a:t>
                </a:r>
                <a:r>
                  <a:rPr lang="zh-CN" altLang="en-US" sz="1600" dirty="0"/>
                  <a:t> 将每个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的梯度进行相加得到完整梯度，即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dirty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6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/>
                  <a:t>；</a:t>
                </a:r>
              </a:p>
            </p:txBody>
          </p:sp>
        </mc:Choice>
        <mc:Fallback xmlns="">
          <p:sp>
            <p:nvSpPr>
              <p:cNvPr id="25" name="内容占位符 24">
                <a:extLst>
                  <a:ext uri="{FF2B5EF4-FFF2-40B4-BE49-F238E27FC236}">
                    <a16:creationId xmlns:a16="http://schemas.microsoft.com/office/drawing/2014/main" id="{22A55C91-DAE4-E241-B079-CDDF97DBD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380010"/>
                <a:ext cx="3936773" cy="3919576"/>
              </a:xfrm>
              <a:blipFill>
                <a:blip r:embed="rId2"/>
                <a:stretch>
                  <a:fillRect l="-319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/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63B81C2-F796-0142-96D3-96834751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1779196"/>
                <a:ext cx="13417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/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A04EF6-06F9-1143-81E3-D95FC96A9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587059"/>
                <a:ext cx="1576585" cy="369332"/>
              </a:xfrm>
              <a:prstGeom prst="rect">
                <a:avLst/>
              </a:prstGeom>
              <a:blipFill>
                <a:blip r:embed="rId4"/>
                <a:stretch>
                  <a:fillRect l="-1600" t="-117241" b="-16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/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31E65CE-16D8-B44A-8E67-B63841AA0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329" y="3672678"/>
                <a:ext cx="143340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/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22FBF3-3F86-7E4A-B2D7-FC72534D9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74" y="4680596"/>
                <a:ext cx="1354089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/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D56363D-43A7-1A40-8E4C-D051BE7CE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300" y="5080706"/>
                <a:ext cx="1843389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/>
              <p:nvPr/>
            </p:nvSpPr>
            <p:spPr>
              <a:xfrm>
                <a:off x="6817050" y="5780736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9E6054C-41CB-104C-A6AB-7D8DF5712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0" y="5780736"/>
                <a:ext cx="161454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/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C97FC02-2F9B-C74B-B037-B50A84FB1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7" y="2042908"/>
                <a:ext cx="533095" cy="584775"/>
              </a:xfrm>
              <a:prstGeom prst="rect">
                <a:avLst/>
              </a:prstGeom>
              <a:blipFill>
                <a:blip r:embed="rId9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70EBE912-F215-AC45-832F-432673467A46}"/>
              </a:ext>
            </a:extLst>
          </p:cNvPr>
          <p:cNvSpPr/>
          <p:nvPr/>
        </p:nvSpPr>
        <p:spPr>
          <a:xfrm>
            <a:off x="5566361" y="1779196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0F54AC-33F2-DF43-B3C9-29CECCBAD43F}"/>
              </a:ext>
            </a:extLst>
          </p:cNvPr>
          <p:cNvSpPr/>
          <p:nvPr/>
        </p:nvSpPr>
        <p:spPr>
          <a:xfrm>
            <a:off x="5566361" y="2587059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/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40FDE7-EE5A-5740-8FCB-454BBC460B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88" y="2183127"/>
                <a:ext cx="157927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1CFBC9B7-F4B5-B84D-ACD9-6E968015C54A}"/>
              </a:ext>
            </a:extLst>
          </p:cNvPr>
          <p:cNvSpPr/>
          <p:nvPr/>
        </p:nvSpPr>
        <p:spPr>
          <a:xfrm>
            <a:off x="5566361" y="4720789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819E26-C052-C24B-8DBA-F5AEFCFF2BCE}"/>
              </a:ext>
            </a:extLst>
          </p:cNvPr>
          <p:cNvSpPr/>
          <p:nvPr/>
        </p:nvSpPr>
        <p:spPr>
          <a:xfrm>
            <a:off x="5566361" y="5295683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/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BCADF9A-D0BB-2F44-A10F-04091F69FB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595" y="4885526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7143" r="-476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0BD7E28-5528-2649-B1D8-AD4DA8944236}"/>
              </a:ext>
            </a:extLst>
          </p:cNvPr>
          <p:cNvSpPr/>
          <p:nvPr/>
        </p:nvSpPr>
        <p:spPr>
          <a:xfrm>
            <a:off x="5564074" y="2552459"/>
            <a:ext cx="3109209" cy="4590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BB9768-2998-0D45-B391-EC5893845837}"/>
              </a:ext>
            </a:extLst>
          </p:cNvPr>
          <p:cNvSpPr/>
          <p:nvPr/>
        </p:nvSpPr>
        <p:spPr>
          <a:xfrm>
            <a:off x="5564073" y="5083902"/>
            <a:ext cx="3109210" cy="10661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/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​]=[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​,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​]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CF9DB5A-F613-724F-83B4-D7ED13C98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5" y="1752851"/>
                <a:ext cx="3990771" cy="400110"/>
              </a:xfrm>
              <a:prstGeom prst="rect">
                <a:avLst/>
              </a:prstGeom>
              <a:blipFill>
                <a:blip r:embed="rId1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EA92E17-44F1-3442-AC5E-7AC2E1D29E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2137" y="1147604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4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E59B0ED-5573-FA40-8805-92717A31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 操作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51CF39F-C597-634B-95F1-18E26EEDE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62110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zh-CN" altLang="en-US" dirty="0">
                <a:solidFill>
                  <a:srgbClr val="FF0000"/>
                </a:solidFill>
              </a:rPr>
              <a:t> 操作对输入激活 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 进行处理：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forward</a:t>
            </a:r>
            <a:r>
              <a:rPr lang="zh-CN" altLang="en-US" dirty="0"/>
              <a:t> 时候每个 </a:t>
            </a:r>
            <a:r>
              <a:rPr lang="en-US" altLang="zh-CN" dirty="0"/>
              <a:t>NPU</a:t>
            </a:r>
            <a:r>
              <a:rPr lang="zh-CN" altLang="en-US" dirty="0"/>
              <a:t> 拷贝玩这个的备份 </a:t>
            </a:r>
            <a:r>
              <a:rPr lang="en-US" altLang="zh-CN" dirty="0"/>
              <a:t>X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backward</a:t>
            </a:r>
            <a:r>
              <a:rPr lang="zh-CN" altLang="en-US" dirty="0"/>
              <a:t> 时候对每个 </a:t>
            </a:r>
            <a:r>
              <a:rPr lang="en-US" altLang="zh-CN" dirty="0"/>
              <a:t>NPU</a:t>
            </a:r>
            <a:r>
              <a:rPr lang="zh-CN" altLang="en-US" dirty="0"/>
              <a:t> 执行 </a:t>
            </a:r>
            <a:r>
              <a:rPr lang="en-US" altLang="zh-CN" dirty="0"/>
              <a:t>All-Reduce</a:t>
            </a:r>
            <a:r>
              <a:rPr lang="zh-CN" altLang="en-US" dirty="0"/>
              <a:t> 获取关于 </a:t>
            </a:r>
            <a:r>
              <a:rPr lang="en-US" altLang="zh-CN" dirty="0"/>
              <a:t>X</a:t>
            </a:r>
            <a:r>
              <a:rPr lang="zh-CN" altLang="en-US" dirty="0"/>
              <a:t> 的梯度；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6F35E-129E-1145-ADBE-9CC213A31330}"/>
                  </a:ext>
                </a:extLst>
              </p:cNvPr>
              <p:cNvSpPr/>
              <p:nvPr/>
            </p:nvSpPr>
            <p:spPr>
              <a:xfrm>
                <a:off x="3021554" y="3968818"/>
                <a:ext cx="14781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identity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826F35E-129E-1145-ADBE-9CC213A31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54" y="3968818"/>
                <a:ext cx="1478162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FDA1FB-BA74-3C47-B56A-6FF3D30FF84F}"/>
                  </a:ext>
                </a:extLst>
              </p:cNvPr>
              <p:cNvSpPr/>
              <p:nvPr/>
            </p:nvSpPr>
            <p:spPr>
              <a:xfrm>
                <a:off x="2916880" y="4368928"/>
                <a:ext cx="2027927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EFDA1FB-BA74-3C47-B56A-6FF3D30FF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0" y="4368928"/>
                <a:ext cx="2027927" cy="727763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3A74C0-49EA-294D-9FE3-E9EBE0326305}"/>
                  </a:ext>
                </a:extLst>
              </p:cNvPr>
              <p:cNvSpPr/>
              <p:nvPr/>
            </p:nvSpPr>
            <p:spPr>
              <a:xfrm>
                <a:off x="2988630" y="5159392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A3A74C0-49EA-294D-9FE3-E9EBE0326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630" y="5159392"/>
                <a:ext cx="177183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7F717600-473D-BB40-99BA-9FB1E32C5118}"/>
              </a:ext>
            </a:extLst>
          </p:cNvPr>
          <p:cNvSpPr/>
          <p:nvPr/>
        </p:nvSpPr>
        <p:spPr>
          <a:xfrm>
            <a:off x="1557072" y="4009011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0B9C6-4DDF-A045-85A4-079B9692505C}"/>
              </a:ext>
            </a:extLst>
          </p:cNvPr>
          <p:cNvSpPr/>
          <p:nvPr/>
        </p:nvSpPr>
        <p:spPr>
          <a:xfrm>
            <a:off x="1557072" y="4583905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8B2956-09F1-824C-8D9C-F0449E2ABF4B}"/>
                  </a:ext>
                </a:extLst>
              </p:cNvPr>
              <p:cNvSpPr/>
              <p:nvPr/>
            </p:nvSpPr>
            <p:spPr>
              <a:xfrm>
                <a:off x="834378" y="4213063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C8B2956-09F1-824C-8D9C-F0449E2A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78" y="4213063"/>
                <a:ext cx="522451" cy="600164"/>
              </a:xfrm>
              <a:prstGeom prst="rect">
                <a:avLst/>
              </a:prstGeom>
              <a:blipFill>
                <a:blip r:embed="rId5"/>
                <a:stretch>
                  <a:fillRect l="-7143" r="-4762"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6AE9E721-8893-9945-AD8D-280C5D0B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B466AA9-2ABF-684C-9D34-714244F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 操作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B2171F-5912-0A4E-A902-00164184E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754819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 操作处理完并行内容后输出 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forward</a:t>
            </a:r>
            <a:r>
              <a:rPr lang="zh-CN" altLang="en-US" dirty="0"/>
              <a:t> 时候执行 </a:t>
            </a:r>
            <a:r>
              <a:rPr lang="en-US" altLang="zh-CN" dirty="0"/>
              <a:t>all-gather</a:t>
            </a:r>
            <a:r>
              <a:rPr lang="zh-CN" altLang="en-US" dirty="0"/>
              <a:t> 把每个 </a:t>
            </a:r>
            <a:r>
              <a:rPr lang="en-US" altLang="zh-CN" dirty="0"/>
              <a:t>NPU</a:t>
            </a:r>
            <a:r>
              <a:rPr lang="zh-CN" altLang="en-US" dirty="0"/>
              <a:t> 中的 </a:t>
            </a:r>
            <a:r>
              <a:rPr lang="en-US" altLang="zh-CN" dirty="0"/>
              <a:t>Y</a:t>
            </a:r>
            <a:r>
              <a:rPr lang="zh-CN" altLang="en-US" dirty="0"/>
              <a:t> 合并；</a:t>
            </a:r>
            <a:endParaRPr lang="en-US" altLang="zh-CN" dirty="0"/>
          </a:p>
          <a:p>
            <a:pPr lvl="1"/>
            <a:r>
              <a:rPr lang="en-US" altLang="zh-CN" dirty="0"/>
              <a:t>backward</a:t>
            </a:r>
            <a:r>
              <a:rPr lang="zh-CN" altLang="en-US" dirty="0"/>
              <a:t> 时候执行 </a:t>
            </a:r>
            <a:r>
              <a:rPr lang="en-US" altLang="zh-CN" dirty="0"/>
              <a:t>split</a:t>
            </a:r>
            <a:r>
              <a:rPr lang="zh-CN" altLang="en-US" dirty="0"/>
              <a:t>，将梯度 </a:t>
            </a:r>
            <a:r>
              <a:rPr lang="en-US" altLang="zh-CN" dirty="0"/>
              <a:t>scatter</a:t>
            </a:r>
            <a:r>
              <a:rPr lang="zh-CN" altLang="en-US" dirty="0"/>
              <a:t> 到不同的 </a:t>
            </a:r>
            <a:r>
              <a:rPr lang="en-US" altLang="zh-CN" dirty="0"/>
              <a:t>NPU</a:t>
            </a:r>
            <a:r>
              <a:rPr lang="zh-CN" altLang="en-US" dirty="0"/>
              <a:t> 上；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690E68-FA1B-2F41-B22F-1D485936E090}"/>
                  </a:ext>
                </a:extLst>
              </p:cNvPr>
              <p:cNvSpPr/>
              <p:nvPr/>
            </p:nvSpPr>
            <p:spPr>
              <a:xfrm>
                <a:off x="2815987" y="4122381"/>
                <a:ext cx="14679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690E68-FA1B-2F41-B22F-1D485936E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122381"/>
                <a:ext cx="1467966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8A1F93-9F2B-6341-8D05-F4DE69551C1E}"/>
                  </a:ext>
                </a:extLst>
              </p:cNvPr>
              <p:cNvSpPr/>
              <p:nvPr/>
            </p:nvSpPr>
            <p:spPr>
              <a:xfrm>
                <a:off x="2815987" y="4930244"/>
                <a:ext cx="1726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split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58A1F93-9F2B-6341-8D05-F4DE69551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930244"/>
                <a:ext cx="1726435" cy="400110"/>
              </a:xfrm>
              <a:prstGeom prst="rect">
                <a:avLst/>
              </a:prstGeom>
              <a:blipFill>
                <a:blip r:embed="rId3"/>
                <a:stretch>
                  <a:fillRect l="-2920" t="-112121" b="-17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D5E1C3B-3B8E-0447-B1BF-3336A321A1A2}"/>
                  </a:ext>
                </a:extLst>
              </p:cNvPr>
              <p:cNvSpPr/>
              <p:nvPr/>
            </p:nvSpPr>
            <p:spPr>
              <a:xfrm>
                <a:off x="688033" y="4403201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D5E1C3B-3B8E-0447-B1BF-3336A321A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3" y="4403201"/>
                <a:ext cx="575670" cy="646331"/>
              </a:xfrm>
              <a:prstGeom prst="rect">
                <a:avLst/>
              </a:prstGeom>
              <a:blipFill>
                <a:blip r:embed="rId4"/>
                <a:stretch>
                  <a:fillRect l="-2128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6011D952-34E9-9941-8A4D-58D4FD8B4061}"/>
              </a:ext>
            </a:extLst>
          </p:cNvPr>
          <p:cNvSpPr/>
          <p:nvPr/>
        </p:nvSpPr>
        <p:spPr>
          <a:xfrm>
            <a:off x="1357220" y="4122381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6C05A3-59CF-9A4C-83D9-AD7F89C84C91}"/>
              </a:ext>
            </a:extLst>
          </p:cNvPr>
          <p:cNvSpPr/>
          <p:nvPr/>
        </p:nvSpPr>
        <p:spPr>
          <a:xfrm>
            <a:off x="1357220" y="493024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F12F86A-B6E2-414F-B27F-59FD227ABC41}"/>
                  </a:ext>
                </a:extLst>
              </p:cNvPr>
              <p:cNvSpPr/>
              <p:nvPr/>
            </p:nvSpPr>
            <p:spPr>
              <a:xfrm>
                <a:off x="2815987" y="4526312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F12F86A-B6E2-414F-B27F-59FD227AB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987" y="4526312"/>
                <a:ext cx="1730154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0FF13A86-44D3-5B43-A5D9-3E8A0D0D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447" y="1402080"/>
            <a:ext cx="283891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en-US" altLang="zh-CN" dirty="0"/>
              <a:t>RowParallelLinear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132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00ABD0-0064-3D44-9113-33C77D1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行切分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4D721-D5CA-8148-A086-71AA4B0EE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对权重 </a:t>
            </a:r>
            <a:r>
              <a:rPr lang="en-US" altLang="zh-CN" dirty="0"/>
              <a:t>A</a:t>
            </a:r>
            <a:r>
              <a:rPr lang="zh-CN" altLang="en-US" dirty="0"/>
              <a:t> 进行行切分，公式为 </a:t>
            </a:r>
            <a:r>
              <a:rPr lang="en-US" altLang="zh-CN" dirty="0"/>
              <a:t>Y = XA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 是输入，</a:t>
            </a:r>
            <a:r>
              <a:rPr lang="en-US" altLang="zh-CN" dirty="0"/>
              <a:t>A</a:t>
            </a:r>
            <a:r>
              <a:rPr lang="zh-CN" altLang="en-US" dirty="0"/>
              <a:t> 是权重，</a:t>
            </a:r>
            <a:r>
              <a:rPr lang="en-US" altLang="zh-CN" dirty="0"/>
              <a:t>Y</a:t>
            </a:r>
            <a:r>
              <a:rPr lang="zh-CN" altLang="en-US" dirty="0"/>
              <a:t> 是输出，行切分针对 </a:t>
            </a:r>
            <a:r>
              <a:rPr lang="en-US" altLang="zh-CN" dirty="0"/>
              <a:t>A</a:t>
            </a:r>
            <a:r>
              <a:rPr lang="zh-CN" altLang="en-US" dirty="0"/>
              <a:t> 第一个维度进行切分：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CE5F22-3D51-F14C-97AE-3D5C8686B16B}"/>
                  </a:ext>
                </a:extLst>
              </p:cNvPr>
              <p:cNvSpPr/>
              <p:nvPr/>
            </p:nvSpPr>
            <p:spPr>
              <a:xfrm>
                <a:off x="3202909" y="2813446"/>
                <a:ext cx="5804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​​][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​​]=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ECE5F22-3D51-F14C-97AE-3D5C8686B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09" y="2813446"/>
                <a:ext cx="5804922" cy="400110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C76ECFC-B9C0-F244-8AD2-215FAE14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69" y="4343728"/>
            <a:ext cx="10704603" cy="17529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8CC921-AC9F-F74E-81A1-F7A1A358F178}"/>
              </a:ext>
            </a:extLst>
          </p:cNvPr>
          <p:cNvSpPr/>
          <p:nvPr/>
        </p:nvSpPr>
        <p:spPr>
          <a:xfrm>
            <a:off x="8480593" y="4143673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C00C22-9848-5A47-9CFC-3BC54975FA7E}"/>
              </a:ext>
            </a:extLst>
          </p:cNvPr>
          <p:cNvSpPr/>
          <p:nvPr/>
        </p:nvSpPr>
        <p:spPr>
          <a:xfrm>
            <a:off x="8480593" y="5473900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Gill Sans MT" panose="020B0502020104020203" pitchFamily="34" charset="0"/>
              </a:rPr>
              <a:t>2</a:t>
            </a:r>
            <a:endParaRPr lang="zh-CN" altLang="en-US" sz="2000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87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DF76-F78D-D242-91B0-3DEA6C8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列切分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/>
              <p:nvPr/>
            </p:nvSpPr>
            <p:spPr>
              <a:xfrm>
                <a:off x="5557269" y="1690290"/>
                <a:ext cx="149912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72889C3-45EE-854B-912A-B4CB3D881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1690290"/>
                <a:ext cx="149912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/>
              <p:nvPr/>
            </p:nvSpPr>
            <p:spPr>
              <a:xfrm>
                <a:off x="5557269" y="2498153"/>
                <a:ext cx="20706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CA17C4A-D33A-5044-A5EC-8B06792D1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498153"/>
                <a:ext cx="2070631" cy="400110"/>
              </a:xfrm>
              <a:prstGeom prst="rect">
                <a:avLst/>
              </a:prstGeom>
              <a:blipFill>
                <a:blip r:embed="rId3"/>
                <a:stretch>
                  <a:fillRect l="-2439" t="-115625" b="-17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/>
              <p:nvPr/>
            </p:nvSpPr>
            <p:spPr>
              <a:xfrm>
                <a:off x="5050889" y="4033623"/>
                <a:ext cx="15631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706D5A8-D9C0-A848-8E68-1CF49F513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89" y="4033623"/>
                <a:ext cx="1563185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/>
              <p:nvPr/>
            </p:nvSpPr>
            <p:spPr>
              <a:xfrm>
                <a:off x="5532838" y="4591690"/>
                <a:ext cx="12243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0E5D2CE-A756-2844-9535-3738A6520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838" y="4591690"/>
                <a:ext cx="1224374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/>
              <p:nvPr/>
            </p:nvSpPr>
            <p:spPr>
              <a:xfrm>
                <a:off x="5428164" y="4991800"/>
                <a:ext cx="205440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0C19E2EC-8C79-C542-8ACF-519F364BE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164" y="4991800"/>
                <a:ext cx="2054409" cy="727763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/>
              <p:nvPr/>
            </p:nvSpPr>
            <p:spPr>
              <a:xfrm>
                <a:off x="5499914" y="5782264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2CA0F3-2D40-3D43-98C2-30D3B0089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14" y="5782264"/>
                <a:ext cx="1730154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/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7F0A39-7F97-0B43-A8F4-1414124CD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1994194"/>
                <a:ext cx="575670" cy="646331"/>
              </a:xfrm>
              <a:prstGeom prst="rect">
                <a:avLst/>
              </a:prstGeom>
              <a:blipFill>
                <a:blip r:embed="rId8"/>
                <a:stretch>
                  <a:fillRect l="-2174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919559E-F3AD-0C40-BB0B-983EF060D4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69" y="1346586"/>
            <a:ext cx="1612900" cy="4953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E9E858F-E941-1942-A4D1-3F7CA75EABF5}"/>
              </a:ext>
            </a:extLst>
          </p:cNvPr>
          <p:cNvSpPr/>
          <p:nvPr/>
        </p:nvSpPr>
        <p:spPr>
          <a:xfrm>
            <a:off x="4121860" y="16902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3FDF4-CAED-9E43-9785-152DDB5669A9}"/>
              </a:ext>
            </a:extLst>
          </p:cNvPr>
          <p:cNvSpPr/>
          <p:nvPr/>
        </p:nvSpPr>
        <p:spPr>
          <a:xfrm>
            <a:off x="4121860" y="2498153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/>
              <p:nvPr/>
            </p:nvSpPr>
            <p:spPr>
              <a:xfrm>
                <a:off x="5557269" y="2094221"/>
                <a:ext cx="17718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6BC747E-71B9-E242-A300-3FB136EC5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269" y="2094221"/>
                <a:ext cx="1771832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79B5ED15-3D61-0940-9E71-F9A25D385752}"/>
              </a:ext>
            </a:extLst>
          </p:cNvPr>
          <p:cNvSpPr/>
          <p:nvPr/>
        </p:nvSpPr>
        <p:spPr>
          <a:xfrm>
            <a:off x="4038214" y="4591690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8BB92-DF71-F546-8FFF-2C2464C246CB}"/>
              </a:ext>
            </a:extLst>
          </p:cNvPr>
          <p:cNvSpPr/>
          <p:nvPr/>
        </p:nvSpPr>
        <p:spPr>
          <a:xfrm>
            <a:off x="4038214" y="5166584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/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3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34BB555-103A-C841-9DCD-74F0E6509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426" y="4766475"/>
                <a:ext cx="522451" cy="600164"/>
              </a:xfrm>
              <a:prstGeom prst="rect">
                <a:avLst/>
              </a:prstGeom>
              <a:blipFill>
                <a:blip r:embed="rId11"/>
                <a:stretch>
                  <a:fillRect l="-9524" r="-7143" b="-18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>
            <a:extLst>
              <a:ext uri="{FF2B5EF4-FFF2-40B4-BE49-F238E27FC236}">
                <a16:creationId xmlns:a16="http://schemas.microsoft.com/office/drawing/2014/main" id="{50DF3BBD-26C7-F447-86C0-2F50F748CA86}"/>
              </a:ext>
            </a:extLst>
          </p:cNvPr>
          <p:cNvSpPr/>
          <p:nvPr/>
        </p:nvSpPr>
        <p:spPr>
          <a:xfrm>
            <a:off x="2954215" y="3667648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FC29698D-337F-A44B-AFB3-523597639BD2}"/>
              </a:ext>
            </a:extLst>
          </p:cNvPr>
          <p:cNvSpPr/>
          <p:nvPr/>
        </p:nvSpPr>
        <p:spPr>
          <a:xfrm>
            <a:off x="7287906" y="3710470"/>
            <a:ext cx="907079" cy="273412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D4D2EFA-5439-E244-8827-8B45C7560BCB}"/>
                  </a:ext>
                </a:extLst>
              </p:cNvPr>
              <p:cNvSpPr/>
              <p:nvPr/>
            </p:nvSpPr>
            <p:spPr>
              <a:xfrm>
                <a:off x="5080287" y="3221283"/>
                <a:ext cx="1272080" cy="662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D4D2EFA-5439-E244-8827-8B45C7560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287" y="3221283"/>
                <a:ext cx="1272080" cy="6621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ACF6EFB-CF4F-0D41-B53C-EEE97D1326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6817E6B-74BF-EE4E-BF97-BA461186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前向传播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250202-421E-AE40-9C8F-AE01D10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2D5C14-6990-334E-A5A4-3ACEAD76A1B5}"/>
                  </a:ext>
                </a:extLst>
              </p:cNvPr>
              <p:cNvSpPr/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3E2D5C14-6990-334E-A5A4-3ACEAD76A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86D6B70-A78F-7C4E-9732-493D8D3979E7}"/>
                  </a:ext>
                </a:extLst>
              </p:cNvPr>
              <p:cNvSpPr/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86D6B70-A78F-7C4E-9732-493D8D397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  <a:blipFill>
                <a:blip r:embed="rId4"/>
                <a:stretch>
                  <a:fillRect l="-1333" t="-11000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4B74E5-ADA4-8E49-BD96-86AABE941ECA}"/>
                  </a:ext>
                </a:extLst>
              </p:cNvPr>
              <p:cNvSpPr/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84B74E5-ADA4-8E49-BD96-86AABE941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21D2EE8-BED5-BF46-8877-EEAAF0067227}"/>
                  </a:ext>
                </a:extLst>
              </p:cNvPr>
              <p:cNvSpPr/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21D2EE8-BED5-BF46-8877-EEAAF0067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BDEC07-41D4-B94B-A162-8B0DE12F80D9}"/>
                  </a:ext>
                </a:extLst>
              </p:cNvPr>
              <p:cNvSpPr/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7BDEC07-41D4-B94B-A162-8B0DE12F8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7E7DC0-CBF1-BD4F-8E3E-2DDBB15A3FCE}"/>
                  </a:ext>
                </a:extLst>
              </p:cNvPr>
              <p:cNvSpPr/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97E7DC0-CBF1-BD4F-8E3E-2DDBB15A3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1BFB5C-AEE9-594D-9DF2-84F4E3C5F9F5}"/>
                  </a:ext>
                </a:extLst>
              </p:cNvPr>
              <p:cNvSpPr/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1BFB5C-AEE9-594D-9DF2-84F4E3C5F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24DD1755-8E3A-3748-822A-FCCCA9D8DC3D}"/>
              </a:ext>
            </a:extLst>
          </p:cNvPr>
          <p:cNvSpPr/>
          <p:nvPr/>
        </p:nvSpPr>
        <p:spPr>
          <a:xfrm>
            <a:off x="5113372" y="1469228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73B690B-C399-7D4C-BB31-0D6FA57D3068}"/>
              </a:ext>
            </a:extLst>
          </p:cNvPr>
          <p:cNvSpPr/>
          <p:nvPr/>
        </p:nvSpPr>
        <p:spPr>
          <a:xfrm>
            <a:off x="5113372" y="2277091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F38F0F3-0BAB-EF4C-A82B-93D98CFE176A}"/>
                  </a:ext>
                </a:extLst>
              </p:cNvPr>
              <p:cNvSpPr/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F38F0F3-0BAB-EF4C-A82B-93D98CFE1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C41780BC-34F1-F041-B6B3-F46D3C55BE58}"/>
              </a:ext>
            </a:extLst>
          </p:cNvPr>
          <p:cNvSpPr/>
          <p:nvPr/>
        </p:nvSpPr>
        <p:spPr>
          <a:xfrm>
            <a:off x="5113372" y="4983572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8109E5-E816-B443-899E-50EC0378EB3C}"/>
              </a:ext>
            </a:extLst>
          </p:cNvPr>
          <p:cNvSpPr/>
          <p:nvPr/>
        </p:nvSpPr>
        <p:spPr>
          <a:xfrm>
            <a:off x="5113372" y="5558466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CF0E4A0-70CA-E840-AEEF-64C01F1ABDB5}"/>
                  </a:ext>
                </a:extLst>
              </p:cNvPr>
              <p:cNvSpPr/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6CF0E4A0-70CA-E840-AEEF-64C01F1AB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  <a:blipFill>
                <a:blip r:embed="rId11"/>
                <a:stretch>
                  <a:fillRect l="-5263" r="-5263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51081E4-6B1E-8646-B05A-1BE63979728C}"/>
                  </a:ext>
                </a:extLst>
              </p:cNvPr>
              <p:cNvSpPr/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51081E4-6B1E-8646-B05A-1BE639797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内容占位符 24">
                <a:extLst>
                  <a:ext uri="{FF2B5EF4-FFF2-40B4-BE49-F238E27FC236}">
                    <a16:creationId xmlns:a16="http://schemas.microsoft.com/office/drawing/2014/main" id="{055144F7-3654-0641-8C41-9A674B3B04F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对输入激活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进行列切分 </a:t>
                </a:r>
                <a:r>
                  <a:rPr lang="en-US" altLang="zh-CN" sz="1600" dirty="0"/>
                  <a:t>Split</a:t>
                </a:r>
                <a:r>
                  <a:rPr lang="zh-CN" altLang="en-US" sz="1600" dirty="0"/>
                  <a:t>，每张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得到独立的一份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，即每个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有其对应一份数据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由于每个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Shape</a:t>
                </a:r>
                <a:r>
                  <a:rPr lang="zh-CN" altLang="en-US" sz="1600" dirty="0"/>
                  <a:t> 相同，合并前需要通过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进行通信同步；</a:t>
                </a:r>
              </a:p>
            </p:txBody>
          </p:sp>
        </mc:Choice>
        <mc:Fallback xmlns="">
          <p:sp>
            <p:nvSpPr>
              <p:cNvPr id="37" name="内容占位符 24">
                <a:extLst>
                  <a:ext uri="{FF2B5EF4-FFF2-40B4-BE49-F238E27FC236}">
                    <a16:creationId xmlns:a16="http://schemas.microsoft.com/office/drawing/2014/main" id="{055144F7-3654-0641-8C41-9A674B3B04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blipFill>
                <a:blip r:embed="rId13"/>
                <a:stretch>
                  <a:fillRect l="-345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D388FCA-D215-E942-916C-3EA84158DB8C}"/>
                  </a:ext>
                </a:extLst>
              </p:cNvPr>
              <p:cNvSpPr/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D388FCA-D215-E942-916C-3EA84158D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  <a:blipFill>
                <a:blip r:embed="rId14"/>
                <a:stretch>
                  <a:fillRect l="-12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871AEBB8-2696-494D-AEB3-D981197B6C05}"/>
              </a:ext>
            </a:extLst>
          </p:cNvPr>
          <p:cNvSpPr/>
          <p:nvPr/>
        </p:nvSpPr>
        <p:spPr>
          <a:xfrm>
            <a:off x="5113372" y="1387318"/>
            <a:ext cx="3109209" cy="874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91C255-CA36-434C-B875-A14DE4B511A2}"/>
              </a:ext>
            </a:extLst>
          </p:cNvPr>
          <p:cNvSpPr/>
          <p:nvPr/>
        </p:nvSpPr>
        <p:spPr>
          <a:xfrm>
            <a:off x="5127439" y="4924370"/>
            <a:ext cx="3109209" cy="459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06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C920577-735D-7E46-8723-C413D0AC5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RowParallelLinear</a:t>
            </a:r>
            <a:r>
              <a:rPr lang="zh-CN" altLang="en-US" dirty="0"/>
              <a:t> 反向传播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2E6B74-3CD8-3842-8B4F-1E3F3B3D5157}"/>
                  </a:ext>
                </a:extLst>
              </p:cNvPr>
              <p:cNvSpPr/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​​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​​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2E6B74-3CD8-3842-8B4F-1E3F3B3D5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8" y="1519216"/>
                <a:ext cx="2952988" cy="707886"/>
              </a:xfrm>
              <a:prstGeom prst="rect">
                <a:avLst/>
              </a:prstGeom>
              <a:blipFill>
                <a:blip r:embed="rId2"/>
                <a:stretch>
                  <a:fillRect l="-12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6653A3-8416-E042-8C70-944BB6C26BCD}"/>
                  </a:ext>
                </a:extLst>
              </p:cNvPr>
              <p:cNvSpPr/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96653A3-8416-E042-8C70-944BB6C26B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469228"/>
                <a:ext cx="13706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148C35-4823-4E4D-9EAD-5AA659143B60}"/>
                  </a:ext>
                </a:extLst>
              </p:cNvPr>
              <p:cNvSpPr/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8148C35-4823-4E4D-9EAD-5AA659143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2277091"/>
                <a:ext cx="1887440" cy="369332"/>
              </a:xfrm>
              <a:prstGeom prst="rect">
                <a:avLst/>
              </a:prstGeom>
              <a:blipFill>
                <a:blip r:embed="rId4"/>
                <a:stretch>
                  <a:fillRect l="-1333" t="-11000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834B1A-92E7-9449-B872-AFE5441D5B44}"/>
                  </a:ext>
                </a:extLst>
              </p:cNvPr>
              <p:cNvSpPr/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834B1A-92E7-9449-B872-AFE5441D5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423" y="4033623"/>
                <a:ext cx="142616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F5583EF-CE8F-8440-B6D0-70E9999A2B67}"/>
                  </a:ext>
                </a:extLst>
              </p:cNvPr>
              <p:cNvSpPr/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F5583EF-CE8F-8440-B6D0-70E9999A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60" y="4983572"/>
                <a:ext cx="112601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90BAD7-5762-B147-81BA-294A899F2A44}"/>
                  </a:ext>
                </a:extLst>
              </p:cNvPr>
              <p:cNvSpPr/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B90BAD7-5762-B147-81BA-294A899F2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986" y="5383682"/>
                <a:ext cx="1867626" cy="664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58FEC9-CDA8-CB48-B425-7AC3124F79D7}"/>
                  </a:ext>
                </a:extLst>
              </p:cNvPr>
              <p:cNvSpPr/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58FEC9-CDA8-CB48-B425-7AC3124F7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736" y="6093761"/>
                <a:ext cx="1579278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EF7F3E-880C-4546-B1BE-46302CFA4C09}"/>
                  </a:ext>
                </a:extLst>
              </p:cNvPr>
              <p:cNvSpPr/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CEF7F3E-880C-4546-B1BE-46302CFA4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1773132"/>
                <a:ext cx="488980" cy="52322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CA04AB4E-EA8A-EC40-9D2D-44F1B577D7D2}"/>
              </a:ext>
            </a:extLst>
          </p:cNvPr>
          <p:cNvSpPr/>
          <p:nvPr/>
        </p:nvSpPr>
        <p:spPr>
          <a:xfrm>
            <a:off x="5113372" y="1469228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633F6AE-FDF6-5A4E-84E3-A8BB0646F2F6}"/>
              </a:ext>
            </a:extLst>
          </p:cNvPr>
          <p:cNvSpPr/>
          <p:nvPr/>
        </p:nvSpPr>
        <p:spPr>
          <a:xfrm>
            <a:off x="5113372" y="2277091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56B587-ACEE-624C-948B-16D5CE117622}"/>
                  </a:ext>
                </a:extLst>
              </p:cNvPr>
              <p:cNvSpPr/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D56B587-ACEE-624C-948B-16D5CE117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995" y="1873159"/>
                <a:ext cx="1614545" cy="369332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>
            <a:extLst>
              <a:ext uri="{FF2B5EF4-FFF2-40B4-BE49-F238E27FC236}">
                <a16:creationId xmlns:a16="http://schemas.microsoft.com/office/drawing/2014/main" id="{2CA96AD3-530A-A849-8E66-84FF35965702}"/>
              </a:ext>
            </a:extLst>
          </p:cNvPr>
          <p:cNvSpPr/>
          <p:nvPr/>
        </p:nvSpPr>
        <p:spPr>
          <a:xfrm>
            <a:off x="5113372" y="4983572"/>
            <a:ext cx="10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0BE034-3BB3-2141-8B7E-D8011A43C8CA}"/>
              </a:ext>
            </a:extLst>
          </p:cNvPr>
          <p:cNvSpPr/>
          <p:nvPr/>
        </p:nvSpPr>
        <p:spPr>
          <a:xfrm>
            <a:off x="5113372" y="5558466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Backward: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435415D-AD1E-8846-A697-0C794D44E2CC}"/>
                  </a:ext>
                </a:extLst>
              </p:cNvPr>
              <p:cNvSpPr/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435415D-AD1E-8846-A697-0C794D44E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09" y="5178453"/>
                <a:ext cx="470898" cy="523220"/>
              </a:xfrm>
              <a:prstGeom prst="rect">
                <a:avLst/>
              </a:prstGeom>
              <a:blipFill>
                <a:blip r:embed="rId11"/>
                <a:stretch>
                  <a:fillRect l="-5263" r="-5263" b="-17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36BE3A-0785-CB4C-9A97-6FE45197B617}"/>
                  </a:ext>
                </a:extLst>
              </p:cNvPr>
              <p:cNvSpPr/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736BE3A-0785-CB4C-9A97-6FE45197B6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821" y="3221283"/>
                <a:ext cx="1164870" cy="60535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2EDF8356-E775-2142-926E-A8B827AAE058}"/>
              </a:ext>
            </a:extLst>
          </p:cNvPr>
          <p:cNvSpPr/>
          <p:nvPr/>
        </p:nvSpPr>
        <p:spPr>
          <a:xfrm>
            <a:off x="5113372" y="2231483"/>
            <a:ext cx="3239352" cy="4590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F1ACAA-47A8-024B-9D63-E1FC4D29B348}"/>
              </a:ext>
            </a:extLst>
          </p:cNvPr>
          <p:cNvSpPr/>
          <p:nvPr/>
        </p:nvSpPr>
        <p:spPr>
          <a:xfrm>
            <a:off x="5113372" y="5352836"/>
            <a:ext cx="3239352" cy="11187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4">
                <a:extLst>
                  <a:ext uri="{FF2B5EF4-FFF2-40B4-BE49-F238E27FC236}">
                    <a16:creationId xmlns:a16="http://schemas.microsoft.com/office/drawing/2014/main" id="{33783796-D408-C940-8280-C9E8A28080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 anchor="ctr"/>
              <a:lstStyle/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Input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对上层输入梯度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r>
                  <a:rPr lang="zh-CN" altLang="en-US" sz="1600" dirty="0"/>
                  <a:t> 进传播，因为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Shape</a:t>
                </a:r>
                <a:r>
                  <a:rPr lang="zh-CN" altLang="en-US" sz="1600" dirty="0"/>
                  <a:t> 相同，因此需要直接 </a:t>
                </a:r>
                <a:r>
                  <a:rPr lang="en-US" altLang="zh-CN" sz="1600" dirty="0"/>
                  <a:t>scatter</a:t>
                </a:r>
                <a:r>
                  <a:rPr lang="zh-CN" altLang="en-US" sz="1600" dirty="0"/>
                  <a:t>到每个 </a:t>
                </a:r>
                <a:r>
                  <a:rPr lang="en-US" altLang="zh-CN" sz="1600" dirty="0"/>
                  <a:t>NPU</a:t>
                </a:r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computer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都进行关于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的梯度计算，每个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得到一份对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 的梯度；</a:t>
                </a:r>
                <a:endParaRPr lang="en-US" altLang="zh-CN" sz="1600" dirty="0"/>
              </a:p>
              <a:p>
                <a:r>
                  <a:rPr lang="en-US" altLang="zh-CN" sz="1600" dirty="0">
                    <a:solidFill>
                      <a:srgbClr val="FF0000"/>
                    </a:solidFill>
                  </a:rPr>
                  <a:t>output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1600" dirty="0"/>
                  <a:t>通 </a:t>
                </a:r>
                <a:r>
                  <a:rPr lang="en-US" altLang="zh-CN" sz="1600" dirty="0"/>
                  <a:t>All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Gather</a:t>
                </a:r>
                <a:r>
                  <a:rPr lang="zh-CN" altLang="en-US" sz="1600" dirty="0"/>
                  <a:t> 将每个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/>
                  <a:t> 的梯度进行聚合，得到完整的 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；</a:t>
                </a:r>
              </a:p>
            </p:txBody>
          </p:sp>
        </mc:Choice>
        <mc:Fallback xmlns="">
          <p:sp>
            <p:nvSpPr>
              <p:cNvPr id="26" name="内容占位符 24">
                <a:extLst>
                  <a:ext uri="{FF2B5EF4-FFF2-40B4-BE49-F238E27FC236}">
                    <a16:creationId xmlns:a16="http://schemas.microsoft.com/office/drawing/2014/main" id="{33783796-D408-C940-8280-C9E8A28080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2380010"/>
                <a:ext cx="3649514" cy="3919576"/>
              </a:xfrm>
              <a:blipFill>
                <a:blip r:embed="rId13"/>
                <a:stretch>
                  <a:fillRect l="-345" t="-1917"/>
                </a:stretch>
              </a:blipFill>
              <a:ln w="3810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7A5D8BD7-CA26-3547-B091-3F0B09AB4B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6642" y="1223142"/>
            <a:ext cx="2984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48970F7-FCBA-0B49-8F19-DD4283E8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zh-CN" altLang="en-US" dirty="0"/>
              <a:t> 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D2A5C2B-10B7-4449-9E35-04F8DFDA784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1684481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f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操作通过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scatter_to_tensor_model_parallel_region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forward</a:t>
                </a:r>
                <a:r>
                  <a:rPr lang="zh-CN" altLang="en-US" dirty="0"/>
                  <a:t> 时候把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 切分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到每个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backward</a:t>
                </a:r>
                <a:r>
                  <a:rPr lang="zh-CN" altLang="en-US" dirty="0"/>
                  <a:t> 时候通过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Gather</a:t>
                </a:r>
                <a:r>
                  <a:rPr lang="zh-CN" altLang="en-US" dirty="0"/>
                  <a:t> 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聚合成完整的  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CD2A5C2B-10B7-4449-9E35-04F8DFDA78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1684481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370065D-5EF1-F843-8C7E-75A0E1DB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F3D4B1-9475-8245-9FDC-93AF1C221A2D}"/>
                  </a:ext>
                </a:extLst>
              </p:cNvPr>
              <p:cNvSpPr/>
              <p:nvPr/>
            </p:nvSpPr>
            <p:spPr>
              <a:xfrm>
                <a:off x="3251849" y="4169657"/>
                <a:ext cx="122437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split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9F3D4B1-9475-8245-9FDC-93AF1C221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849" y="4169657"/>
                <a:ext cx="122437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0F9C4F-3E72-B340-B9EF-C0D2A9B50971}"/>
                  </a:ext>
                </a:extLst>
              </p:cNvPr>
              <p:cNvSpPr/>
              <p:nvPr/>
            </p:nvSpPr>
            <p:spPr>
              <a:xfrm>
                <a:off x="3147175" y="4650153"/>
                <a:ext cx="2054409" cy="727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20F9C4F-3E72-B340-B9EF-C0D2A9B50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75" y="4650153"/>
                <a:ext cx="2054409" cy="727763"/>
              </a:xfrm>
              <a:prstGeom prst="rect">
                <a:avLst/>
              </a:prstGeom>
              <a:blipFill>
                <a:blip r:embed="rId5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A58D952-6E78-1F45-BE46-DEB7FBDFD754}"/>
                  </a:ext>
                </a:extLst>
              </p:cNvPr>
              <p:cNvSpPr/>
              <p:nvPr/>
            </p:nvSpPr>
            <p:spPr>
              <a:xfrm>
                <a:off x="3218925" y="5460714"/>
                <a:ext cx="17301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A58D952-6E78-1F45-BE46-DEB7FBDFD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25" y="5460714"/>
                <a:ext cx="1730154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35AE1FF9-1918-364D-9FB3-CC357E79A034}"/>
              </a:ext>
            </a:extLst>
          </p:cNvPr>
          <p:cNvSpPr/>
          <p:nvPr/>
        </p:nvSpPr>
        <p:spPr>
          <a:xfrm>
            <a:off x="1666788" y="4169657"/>
            <a:ext cx="1121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Forward: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50270D-21E4-0740-B6BD-73DB049209B3}"/>
              </a:ext>
            </a:extLst>
          </p:cNvPr>
          <p:cNvSpPr/>
          <p:nvPr/>
        </p:nvSpPr>
        <p:spPr>
          <a:xfrm>
            <a:off x="1666788" y="4824937"/>
            <a:ext cx="1251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Gill Sans MT" panose="020B0502020104020203" pitchFamily="34" charset="0"/>
              </a:rPr>
              <a:t>Backward: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6BFDFCF-26C7-FC41-95DE-695885F639E7}"/>
                  </a:ext>
                </a:extLst>
              </p:cNvPr>
              <p:cNvSpPr/>
              <p:nvPr/>
            </p:nvSpPr>
            <p:spPr>
              <a:xfrm>
                <a:off x="981470" y="4364538"/>
                <a:ext cx="5125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6BFDFCF-26C7-FC41-95DE-695885F63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70" y="4364538"/>
                <a:ext cx="512513" cy="584775"/>
              </a:xfrm>
              <a:prstGeom prst="rect">
                <a:avLst/>
              </a:prstGeom>
              <a:blipFill>
                <a:blip r:embed="rId7"/>
                <a:stretch>
                  <a:fillRect l="-7143" r="-4762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596D4AB-B6EE-7B41-9D21-82D1E2B0AD3C}"/>
              </a:ext>
            </a:extLst>
          </p:cNvPr>
          <p:cNvSpPr/>
          <p:nvPr/>
        </p:nvSpPr>
        <p:spPr>
          <a:xfrm>
            <a:off x="8477666" y="5184752"/>
            <a:ext cx="1276140" cy="38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80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847F63-753D-404E-93FC-2733E33A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 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7B71A60-FAD6-4E43-A6CC-BF79065E42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g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操作通过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reduce_from_tensor_model_parallel_region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forward</a:t>
                </a:r>
                <a:r>
                  <a:rPr lang="zh-CN" altLang="en-US" dirty="0"/>
                  <a:t> 时候每个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相同，通过 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 进行同步；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backward</a:t>
                </a:r>
                <a:r>
                  <a:rPr lang="zh-CN" altLang="en-US" dirty="0"/>
                  <a:t> 事后直接 </a:t>
                </a:r>
                <a:r>
                  <a:rPr lang="en-US" altLang="zh-CN" dirty="0"/>
                  <a:t>identity</a:t>
                </a:r>
                <a:r>
                  <a:rPr lang="zh-CN" altLang="en-US" dirty="0"/>
                  <a:t> 拷贝；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7B71A60-FAD6-4E43-A6CC-BF79065E4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9629E4C-F5D1-CA4C-92F4-29473FB7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1122758"/>
            <a:ext cx="2984500" cy="520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9D4DD8-450D-744E-8E2B-1433A02A4992}"/>
                  </a:ext>
                </a:extLst>
              </p:cNvPr>
              <p:cNvSpPr/>
              <p:nvPr/>
            </p:nvSpPr>
            <p:spPr>
              <a:xfrm>
                <a:off x="3366715" y="4119037"/>
                <a:ext cx="17607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79D4DD8-450D-744E-8E2B-1433A02A4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4119037"/>
                <a:ext cx="176073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7704D-2B75-C64B-A175-B9EA8E07C626}"/>
                  </a:ext>
                </a:extLst>
              </p:cNvPr>
              <p:cNvSpPr/>
              <p:nvPr/>
            </p:nvSpPr>
            <p:spPr>
              <a:xfrm>
                <a:off x="3366715" y="5097720"/>
                <a:ext cx="24513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identity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C37704D-2B75-C64B-A175-B9EA8E07C6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5097720"/>
                <a:ext cx="2451377" cy="461665"/>
              </a:xfrm>
              <a:prstGeom prst="rect">
                <a:avLst/>
              </a:prstGeom>
              <a:blipFill>
                <a:blip r:embed="rId5"/>
                <a:stretch>
                  <a:fillRect l="-3608" t="-123684" b="-1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6BB0D7-42CF-D04B-B259-B18E675BD8A1}"/>
                  </a:ext>
                </a:extLst>
              </p:cNvPr>
              <p:cNvSpPr/>
              <p:nvPr/>
            </p:nvSpPr>
            <p:spPr>
              <a:xfrm>
                <a:off x="860888" y="4422941"/>
                <a:ext cx="57567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CN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6BB0D7-42CF-D04B-B259-B18E675BD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8" y="4422941"/>
                <a:ext cx="575670" cy="646331"/>
              </a:xfrm>
              <a:prstGeom prst="rect">
                <a:avLst/>
              </a:prstGeom>
              <a:blipFill>
                <a:blip r:embed="rId6"/>
                <a:stretch>
                  <a:fillRect l="-2174" b="-13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2EC844D-1093-2E4D-97EA-5B25C4A84631}"/>
              </a:ext>
            </a:extLst>
          </p:cNvPr>
          <p:cNvSpPr/>
          <p:nvPr/>
        </p:nvSpPr>
        <p:spPr>
          <a:xfrm>
            <a:off x="1576353" y="4119037"/>
            <a:ext cx="1310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Forward: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13CBAA-3676-CA41-A2A6-A99F913F11BA}"/>
              </a:ext>
            </a:extLst>
          </p:cNvPr>
          <p:cNvSpPr/>
          <p:nvPr/>
        </p:nvSpPr>
        <p:spPr>
          <a:xfrm>
            <a:off x="1576353" y="5097720"/>
            <a:ext cx="1465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Backward: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311473-96BF-B342-8F48-2FC73E48ED3F}"/>
                  </a:ext>
                </a:extLst>
              </p:cNvPr>
              <p:cNvSpPr/>
              <p:nvPr/>
            </p:nvSpPr>
            <p:spPr>
              <a:xfrm>
                <a:off x="3366715" y="4583257"/>
                <a:ext cx="20944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D311473-96BF-B342-8F48-2FC73E48E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15" y="4583257"/>
                <a:ext cx="2094420" cy="461665"/>
              </a:xfrm>
              <a:prstGeom prst="rect">
                <a:avLst/>
              </a:prstGeom>
              <a:blipFill>
                <a:blip r:embed="rId7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48D1928-044C-A348-99AA-DFF1FDD57270}"/>
              </a:ext>
            </a:extLst>
          </p:cNvPr>
          <p:cNvSpPr/>
          <p:nvPr/>
        </p:nvSpPr>
        <p:spPr>
          <a:xfrm>
            <a:off x="8477666" y="1817201"/>
            <a:ext cx="1276140" cy="38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074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CD32DB-56C0-BB47-AD9C-98841519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9" y="1176513"/>
            <a:ext cx="11303383" cy="5168528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956E375-66AA-3A45-9CCA-36DB874B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Bilibili</a:t>
            </a:r>
            <a:r>
              <a:rPr kumimoji="1" lang="zh-CN" altLang="en-US" dirty="0"/>
              <a:t> </a:t>
            </a:r>
            <a:r>
              <a:rPr kumimoji="1" lang="en-US" altLang="zh-CN" dirty="0"/>
              <a:t>---</a:t>
            </a:r>
            <a:r>
              <a:rPr kumimoji="1" lang="zh-CN" altLang="en-US" dirty="0"/>
              <a:t>  </a:t>
            </a:r>
            <a:r>
              <a:rPr kumimoji="1" lang="en-US" altLang="zh-CN" dirty="0"/>
              <a:t>ZOMI</a:t>
            </a:r>
            <a:r>
              <a:rPr kumimoji="1" lang="zh-CN" altLang="en-US" dirty="0"/>
              <a:t>酱</a:t>
            </a:r>
          </a:p>
        </p:txBody>
      </p:sp>
    </p:spTree>
    <p:extLst>
      <p:ext uri="{BB962C8B-B14F-4D97-AF65-F5344CB8AC3E}">
        <p14:creationId xmlns:p14="http://schemas.microsoft.com/office/powerpoint/2010/main" val="116951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10283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</p:spTree>
    <p:extLst>
      <p:ext uri="{BB962C8B-B14F-4D97-AF65-F5344CB8AC3E}">
        <p14:creationId xmlns:p14="http://schemas.microsoft.com/office/powerpoint/2010/main" val="109609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Mathematical Principles</a:t>
            </a:r>
            <a:r>
              <a:rPr kumimoji="1" lang="zh-CN" altLang="en-US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张量切分方式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29DA7F-2E6F-DE48-904D-B12201D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21" y="1849297"/>
            <a:ext cx="8724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Mathematical Principles</a:t>
            </a:r>
            <a:r>
              <a:rPr kumimoji="1" lang="zh-CN" altLang="en-US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利用分块矩阵计算法则，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分别做矩阵按列切分和按行切分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/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6061" r="-404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/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blipFill>
                <a:blip r:embed="rId3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/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blipFill>
                <a:blip r:embed="rId4"/>
                <a:stretch>
                  <a:fillRect t="-1563" r="-654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8301727-DE3B-A149-B9D2-072EA61F6CF8}"/>
              </a:ext>
            </a:extLst>
          </p:cNvPr>
          <p:cNvSpPr/>
          <p:nvPr/>
        </p:nvSpPr>
        <p:spPr>
          <a:xfrm>
            <a:off x="1633885" y="3429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 列切分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08AB4D-2AB8-5544-B54F-50A82F735AD7}"/>
              </a:ext>
            </a:extLst>
          </p:cNvPr>
          <p:cNvSpPr/>
          <p:nvPr/>
        </p:nvSpPr>
        <p:spPr>
          <a:xfrm>
            <a:off x="1644631" y="486446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highlight>
                  <a:srgbClr val="FFFF00"/>
                </a:highlight>
                <a:latin typeface="+mj-ea"/>
                <a:ea typeface="+mj-ea"/>
              </a:rPr>
              <a:t> 行切分</a:t>
            </a:r>
          </a:p>
        </p:txBody>
      </p:sp>
    </p:spTree>
    <p:extLst>
      <p:ext uri="{BB962C8B-B14F-4D97-AF65-F5344CB8AC3E}">
        <p14:creationId xmlns:p14="http://schemas.microsoft.com/office/powerpoint/2010/main" val="40487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MatMul</a:t>
            </a:r>
            <a:r>
              <a:rPr lang="zh-CN" altLang="en-US" dirty="0"/>
              <a:t> 矩阵乘算子并行</a:t>
            </a:r>
            <a:endParaRPr kumimoji="1"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分按列切分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320A2D-33A4-6A4B-9307-E539EE4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1" y="4163367"/>
            <a:ext cx="10474299" cy="1796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blipFill>
                <a:blip r:embed="rId3"/>
                <a:stretch>
                  <a:fillRect l="-7143" r="-408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/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blipFill>
                <a:blip r:embed="rId4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32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32608</TotalTime>
  <Words>1439</Words>
  <Application>Microsoft Macintosh PowerPoint</Application>
  <PresentationFormat>自定义</PresentationFormat>
  <Paragraphs>275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Bilibili ---  ZOMI酱</vt:lpstr>
      <vt:lpstr>思维导图</vt:lpstr>
      <vt:lpstr>PowerPoint 演示文稿</vt:lpstr>
      <vt:lpstr>Mathematical Principles 数学原理</vt:lpstr>
      <vt:lpstr>Mathematical Principles 数学原理</vt:lpstr>
      <vt:lpstr>MatMul 矩阵乘算子并行</vt:lpstr>
      <vt:lpstr>MatMul 矩阵乘算子并行</vt:lpstr>
      <vt:lpstr>TP 并行原理</vt:lpstr>
      <vt:lpstr>TP 并行原理</vt:lpstr>
      <vt:lpstr>PowerPoint 演示文稿</vt:lpstr>
      <vt:lpstr>Transformer: MLP 列切分</vt:lpstr>
      <vt:lpstr>Transformer: MLP 行切分</vt:lpstr>
      <vt:lpstr>TP 并行原理</vt:lpstr>
      <vt:lpstr>Transformer: MLP</vt:lpstr>
      <vt:lpstr>Transformer: Self-Attention</vt:lpstr>
      <vt:lpstr>PowerPoint 演示文稿</vt:lpstr>
      <vt:lpstr>ColumnParallelLinear 列切分</vt:lpstr>
      <vt:lpstr>ColumnParallelLinear 列切分</vt:lpstr>
      <vt:lpstr>ColumnParallelLinear 前向传播</vt:lpstr>
      <vt:lpstr>ColumnParallelLinear 反向传播</vt:lpstr>
      <vt:lpstr>f 操作</vt:lpstr>
      <vt:lpstr>g 操作</vt:lpstr>
      <vt:lpstr>PowerPoint 演示文稿</vt:lpstr>
      <vt:lpstr>RowParallelLinear 行切分</vt:lpstr>
      <vt:lpstr>RowParallelLinear 列切分</vt:lpstr>
      <vt:lpstr>RowParallelLinear 前向传播</vt:lpstr>
      <vt:lpstr>RowParallelLinear 反向传播</vt:lpstr>
      <vt:lpstr>f 操作</vt:lpstr>
      <vt:lpstr>g 操作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11359</cp:revision>
  <cp:lastPrinted>2023-09-08T09:14:01Z</cp:lastPrinted>
  <dcterms:created xsi:type="dcterms:W3CDTF">2020-08-28T08:44:19Z</dcterms:created>
  <dcterms:modified xsi:type="dcterms:W3CDTF">2024-05-13T15:40:35Z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